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9144000" cy="6858000" type="screen4x3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63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9A986-2D08-401D-99DE-E9A2E6E04C9D}" type="datetimeFigureOut">
              <a:rPr lang="sk-SK" smtClean="0"/>
              <a:t>30. 5. 2014</a:t>
            </a:fld>
            <a:endParaRPr lang="sk-SK"/>
          </a:p>
        </p:txBody>
      </p:sp>
      <p:sp>
        <p:nvSpPr>
          <p:cNvPr id="4" name="Zástupný symbol obrazu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symbol poznámo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538AEA-6A60-434D-ACBD-2114919978B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08740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8AEA-6A60-434D-ACBD-2114919978B5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4572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8AEA-6A60-434D-ACBD-2114919978B5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4572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8AEA-6A60-434D-ACBD-2114919978B5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4572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8AEA-6A60-434D-ACBD-2114919978B5}" type="slidenum">
              <a:rPr lang="sk-SK" smtClean="0"/>
              <a:t>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4572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8AEA-6A60-434D-ACBD-2114919978B5}" type="slidenum">
              <a:rPr lang="sk-SK" smtClean="0"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4572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8AEA-6A60-434D-ACBD-2114919978B5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4572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8AEA-6A60-434D-ACBD-2114919978B5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457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smtClean="0"/>
              <a:t>Upravte štýl predlohy podnadpisov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63FA-9D65-442E-8AFD-F2A03D70CA47}" type="datetimeFigureOut">
              <a:rPr lang="sk-SK" smtClean="0"/>
              <a:t>30. 5. 2014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9BB-C49C-46B1-8FDC-F8298BEFC7F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62360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63FA-9D65-442E-8AFD-F2A03D70CA47}" type="datetimeFigureOut">
              <a:rPr lang="sk-SK" smtClean="0"/>
              <a:t>30. 5. 2014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9BB-C49C-46B1-8FDC-F8298BEFC7F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30297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63FA-9D65-442E-8AFD-F2A03D70CA47}" type="datetimeFigureOut">
              <a:rPr lang="sk-SK" smtClean="0"/>
              <a:t>30. 5. 2014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9BB-C49C-46B1-8FDC-F8298BEFC7F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90572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63FA-9D65-442E-8AFD-F2A03D70CA47}" type="datetimeFigureOut">
              <a:rPr lang="sk-SK" smtClean="0"/>
              <a:t>30. 5. 2014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9BB-C49C-46B1-8FDC-F8298BEFC7F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25786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63FA-9D65-442E-8AFD-F2A03D70CA47}" type="datetimeFigureOut">
              <a:rPr lang="sk-SK" smtClean="0"/>
              <a:t>30. 5. 2014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9BB-C49C-46B1-8FDC-F8298BEFC7F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7636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63FA-9D65-442E-8AFD-F2A03D70CA47}" type="datetimeFigureOut">
              <a:rPr lang="sk-SK" smtClean="0"/>
              <a:t>30. 5. 2014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9BB-C49C-46B1-8FDC-F8298BEFC7F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0210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63FA-9D65-442E-8AFD-F2A03D70CA47}" type="datetimeFigureOut">
              <a:rPr lang="sk-SK" smtClean="0"/>
              <a:t>30. 5. 2014</a:t>
            </a:fld>
            <a:endParaRPr lang="sk-SK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9BB-C49C-46B1-8FDC-F8298BEFC7F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9024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63FA-9D65-442E-8AFD-F2A03D70CA47}" type="datetimeFigureOut">
              <a:rPr lang="sk-SK" smtClean="0"/>
              <a:t>30. 5. 2014</a:t>
            </a:fld>
            <a:endParaRPr lang="sk-SK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9BB-C49C-46B1-8FDC-F8298BEFC7F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32102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63FA-9D65-442E-8AFD-F2A03D70CA47}" type="datetimeFigureOut">
              <a:rPr lang="sk-SK" smtClean="0"/>
              <a:t>30. 5. 2014</a:t>
            </a:fld>
            <a:endParaRPr lang="sk-SK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9BB-C49C-46B1-8FDC-F8298BEFC7F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9216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63FA-9D65-442E-8AFD-F2A03D70CA47}" type="datetimeFigureOut">
              <a:rPr lang="sk-SK" smtClean="0"/>
              <a:t>30. 5. 2014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9BB-C49C-46B1-8FDC-F8298BEFC7F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9845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obrázka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63FA-9D65-442E-8AFD-F2A03D70CA47}" type="datetimeFigureOut">
              <a:rPr lang="sk-SK" smtClean="0"/>
              <a:t>30. 5. 2014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9BB-C49C-46B1-8FDC-F8298BEFC7F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5862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763FA-9D65-442E-8AFD-F2A03D70CA47}" type="datetimeFigureOut">
              <a:rPr lang="sk-SK" smtClean="0"/>
              <a:t>30. 5. 2014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A9BB-C49C-46B1-8FDC-F8298BEFC7F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0821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0" y="4653136"/>
            <a:ext cx="7879904" cy="963538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Carlos	|</a:t>
            </a:r>
            <a:r>
              <a:rPr lang="sk-SK" dirty="0" smtClean="0">
                <a:solidFill>
                  <a:schemeClr val="bg1"/>
                </a:solidFill>
              </a:rPr>
              <a:t>	Tím 3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sk-SK" dirty="0">
              <a:solidFill>
                <a:schemeClr val="bg1"/>
              </a:solidFill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0" y="5733255"/>
            <a:ext cx="7804448" cy="936105"/>
          </a:xfrm>
          <a:solidFill>
            <a:schemeClr val="tx1">
              <a:lumMod val="85000"/>
              <a:lumOff val="15000"/>
              <a:alpha val="31000"/>
            </a:schemeClr>
          </a:solidFill>
        </p:spPr>
        <p:txBody>
          <a:bodyPr/>
          <a:lstStyle/>
          <a:p>
            <a:pPr algn="l"/>
            <a:r>
              <a:rPr lang="sk-SK" dirty="0" smtClean="0">
                <a:solidFill>
                  <a:schemeClr val="tx1"/>
                </a:solidFill>
              </a:rPr>
              <a:t>Vedúca projektu: Ing. V. Benešová, PhD.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2239821" y="4653136"/>
            <a:ext cx="5582344" cy="9635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0" dirty="0" smtClean="0">
                <a:solidFill>
                  <a:schemeClr val="bg1"/>
                </a:solidFill>
              </a:rPr>
              <a:t>Z</a:t>
            </a:r>
            <a:r>
              <a:rPr lang="sk-SK" sz="3300" dirty="0" err="1" smtClean="0">
                <a:solidFill>
                  <a:schemeClr val="bg1"/>
                </a:solidFill>
              </a:rPr>
              <a:t>ábavný</a:t>
            </a:r>
            <a:r>
              <a:rPr lang="sk-SK" sz="3300" dirty="0" smtClean="0">
                <a:solidFill>
                  <a:schemeClr val="bg1"/>
                </a:solidFill>
              </a:rPr>
              <a:t> systém pre spolucestujúcich v automobile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sk-SK" dirty="0">
              <a:solidFill>
                <a:schemeClr val="bg1"/>
              </a:solidFill>
            </a:endParaRPr>
          </a:p>
        </p:txBody>
      </p:sp>
      <p:sp>
        <p:nvSpPr>
          <p:cNvPr id="6" name="Podnadpis 2"/>
          <p:cNvSpPr txBox="1">
            <a:spLocks/>
          </p:cNvSpPr>
          <p:nvPr/>
        </p:nvSpPr>
        <p:spPr>
          <a:xfrm>
            <a:off x="0" y="5733256"/>
            <a:ext cx="7822165" cy="936105"/>
          </a:xfrm>
          <a:prstGeom prst="rect">
            <a:avLst/>
          </a:prstGeom>
          <a:solidFill>
            <a:schemeClr val="tx1">
              <a:lumMod val="85000"/>
              <a:lumOff val="15000"/>
              <a:alpha val="3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k-SK" sz="2400" dirty="0" smtClean="0">
                <a:solidFill>
                  <a:schemeClr val="tx1"/>
                </a:solidFill>
              </a:rPr>
              <a:t>Bc. P. Polatsek		Bc. M. </a:t>
            </a:r>
            <a:r>
              <a:rPr lang="sk-SK" sz="2400" dirty="0" err="1" smtClean="0">
                <a:solidFill>
                  <a:schemeClr val="tx1"/>
                </a:solidFill>
              </a:rPr>
              <a:t>Petluš</a:t>
            </a:r>
            <a:r>
              <a:rPr lang="sk-SK" sz="2400" dirty="0" smtClean="0">
                <a:solidFill>
                  <a:schemeClr val="tx1"/>
                </a:solidFill>
              </a:rPr>
              <a:t>		Bc. P. </a:t>
            </a:r>
            <a:r>
              <a:rPr lang="sk-SK" sz="2400" dirty="0" err="1" smtClean="0">
                <a:solidFill>
                  <a:schemeClr val="tx1"/>
                </a:solidFill>
              </a:rPr>
              <a:t>Hamar</a:t>
            </a:r>
            <a:endParaRPr lang="sk-SK" sz="2400" dirty="0" smtClean="0">
              <a:solidFill>
                <a:schemeClr val="tx1"/>
              </a:solidFill>
            </a:endParaRPr>
          </a:p>
          <a:p>
            <a:pPr algn="l"/>
            <a:r>
              <a:rPr lang="sk-SK" sz="2400" dirty="0" smtClean="0">
                <a:solidFill>
                  <a:schemeClr val="tx1"/>
                </a:solidFill>
              </a:rPr>
              <a:t>Bc. R. Sabol		Bc. J. </a:t>
            </a:r>
            <a:r>
              <a:rPr lang="sk-SK" sz="2400" dirty="0" err="1" smtClean="0">
                <a:solidFill>
                  <a:schemeClr val="tx1"/>
                </a:solidFill>
              </a:rPr>
              <a:t>Mercz</a:t>
            </a:r>
            <a:r>
              <a:rPr lang="sk-SK" sz="2400" dirty="0" smtClean="0">
                <a:solidFill>
                  <a:schemeClr val="tx1"/>
                </a:solidFill>
              </a:rPr>
              <a:t>		Bc. L. </a:t>
            </a:r>
            <a:r>
              <a:rPr lang="sk-SK" sz="2400" dirty="0" err="1" smtClean="0">
                <a:solidFill>
                  <a:schemeClr val="tx1"/>
                </a:solidFill>
              </a:rPr>
              <a:t>Sekerák</a:t>
            </a:r>
            <a:endParaRPr lang="sk-SK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066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kupina 2"/>
          <p:cNvGrpSpPr/>
          <p:nvPr/>
        </p:nvGrpSpPr>
        <p:grpSpPr>
          <a:xfrm>
            <a:off x="1592491" y="620688"/>
            <a:ext cx="6120680" cy="5909310"/>
            <a:chOff x="1403648" y="1436982"/>
            <a:chExt cx="6120680" cy="5909310"/>
          </a:xfrm>
        </p:grpSpPr>
        <p:sp>
          <p:nvSpPr>
            <p:cNvPr id="2" name="BlokTextu 1"/>
            <p:cNvSpPr txBox="1"/>
            <p:nvPr/>
          </p:nvSpPr>
          <p:spPr>
            <a:xfrm>
              <a:off x="1403648" y="1436982"/>
              <a:ext cx="6120680" cy="590931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4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sk-SK" dirty="0" smtClean="0">
                <a:solidFill>
                  <a:schemeClr val="bg1"/>
                </a:solidFill>
                <a:latin typeface="Biondi" pitchFamily="2" charset="0"/>
              </a:endParaRPr>
            </a:p>
            <a:p>
              <a:pPr algn="ctr"/>
              <a:endParaRPr lang="sk-SK" dirty="0" smtClean="0">
                <a:solidFill>
                  <a:schemeClr val="bg1"/>
                </a:solidFill>
                <a:latin typeface="Biondi" pitchFamily="2" charset="0"/>
              </a:endParaRPr>
            </a:p>
            <a:p>
              <a:pPr algn="ctr"/>
              <a:endParaRPr lang="sk-SK" dirty="0">
                <a:solidFill>
                  <a:schemeClr val="bg1"/>
                </a:solidFill>
                <a:latin typeface="Biondi" pitchFamily="2" charset="0"/>
              </a:endParaRPr>
            </a:p>
            <a:p>
              <a:pPr algn="ctr"/>
              <a:endParaRPr lang="sk-SK" dirty="0" smtClean="0">
                <a:solidFill>
                  <a:schemeClr val="bg1"/>
                </a:solidFill>
                <a:latin typeface="Biondi" pitchFamily="2" charset="0"/>
              </a:endParaRPr>
            </a:p>
            <a:p>
              <a:pPr algn="ctr"/>
              <a:r>
                <a:rPr lang="sk-SK" dirty="0" smtClean="0">
                  <a:solidFill>
                    <a:schemeClr val="bg1"/>
                  </a:solidFill>
                  <a:latin typeface="Biondi" pitchFamily="2" charset="0"/>
                </a:rPr>
                <a:t>Vedúca Projektu</a:t>
              </a:r>
            </a:p>
            <a:p>
              <a:pPr algn="ctr"/>
              <a:r>
                <a:rPr lang="sk-SK" dirty="0" smtClean="0">
                  <a:solidFill>
                    <a:schemeClr val="bg1"/>
                  </a:solidFill>
                </a:rPr>
                <a:t>Ing. </a:t>
              </a:r>
              <a:r>
                <a:rPr lang="sk-SK" dirty="0">
                  <a:solidFill>
                    <a:schemeClr val="bg1"/>
                  </a:solidFill>
                </a:rPr>
                <a:t>V</a:t>
              </a:r>
              <a:r>
                <a:rPr lang="sk-SK" dirty="0" smtClean="0">
                  <a:solidFill>
                    <a:schemeClr val="bg1"/>
                  </a:solidFill>
                </a:rPr>
                <a:t>anda Benešová, PhD.</a:t>
              </a:r>
            </a:p>
            <a:p>
              <a:pPr algn="ctr"/>
              <a:endParaRPr lang="sk-SK" dirty="0">
                <a:solidFill>
                  <a:schemeClr val="bg1"/>
                </a:solidFill>
                <a:latin typeface="Biondi" pitchFamily="2" charset="0"/>
              </a:endParaRPr>
            </a:p>
            <a:p>
              <a:pPr algn="ctr"/>
              <a:r>
                <a:rPr lang="sk-SK" dirty="0" smtClean="0">
                  <a:solidFill>
                    <a:schemeClr val="bg1"/>
                  </a:solidFill>
                  <a:latin typeface="Biondi" pitchFamily="2" charset="0"/>
                </a:rPr>
                <a:t/>
              </a:r>
              <a:br>
                <a:rPr lang="sk-SK" dirty="0" smtClean="0">
                  <a:solidFill>
                    <a:schemeClr val="bg1"/>
                  </a:solidFill>
                  <a:latin typeface="Biondi" pitchFamily="2" charset="0"/>
                </a:rPr>
              </a:br>
              <a:endParaRPr lang="sk-SK" dirty="0" smtClean="0">
                <a:solidFill>
                  <a:schemeClr val="bg1"/>
                </a:solidFill>
                <a:latin typeface="Biondi" pitchFamily="2" charset="0"/>
              </a:endParaRPr>
            </a:p>
            <a:p>
              <a:pPr algn="ctr"/>
              <a:endParaRPr lang="sk-SK" dirty="0">
                <a:solidFill>
                  <a:schemeClr val="bg1"/>
                </a:solidFill>
                <a:latin typeface="Biondi" pitchFamily="2" charset="0"/>
              </a:endParaRPr>
            </a:p>
            <a:p>
              <a:pPr algn="ctr"/>
              <a:endParaRPr lang="sk-SK" dirty="0" smtClean="0">
                <a:solidFill>
                  <a:schemeClr val="bg1"/>
                </a:solidFill>
                <a:latin typeface="Biondi" pitchFamily="2" charset="0"/>
              </a:endParaRPr>
            </a:p>
            <a:p>
              <a:pPr algn="ctr"/>
              <a:r>
                <a:rPr lang="sk-SK" dirty="0" smtClean="0">
                  <a:solidFill>
                    <a:schemeClr val="bg1"/>
                  </a:solidFill>
                  <a:latin typeface="Biondi" pitchFamily="2" charset="0"/>
                </a:rPr>
                <a:t>Tím</a:t>
              </a:r>
            </a:p>
            <a:p>
              <a:pPr algn="ctr"/>
              <a:r>
                <a:rPr lang="sk-SK" dirty="0" smtClean="0">
                  <a:solidFill>
                    <a:schemeClr val="bg1"/>
                  </a:solidFill>
                </a:rPr>
                <a:t>Bc. Patrik Polatsek</a:t>
              </a:r>
              <a:endParaRPr lang="sk-SK" dirty="0" smtClean="0">
                <a:solidFill>
                  <a:schemeClr val="bg1"/>
                </a:solidFill>
                <a:latin typeface="Biondi" pitchFamily="2" charset="0"/>
              </a:endParaRPr>
            </a:p>
            <a:p>
              <a:pPr algn="ctr"/>
              <a:r>
                <a:rPr lang="sk-SK" dirty="0">
                  <a:solidFill>
                    <a:schemeClr val="bg1"/>
                  </a:solidFill>
                </a:rPr>
                <a:t>Bc. </a:t>
              </a:r>
              <a:r>
                <a:rPr lang="sk-SK" dirty="0">
                  <a:solidFill>
                    <a:schemeClr val="bg1"/>
                  </a:solidFill>
                </a:rPr>
                <a:t>Martin </a:t>
              </a:r>
              <a:r>
                <a:rPr lang="sk-SK" dirty="0" err="1" smtClean="0">
                  <a:solidFill>
                    <a:schemeClr val="bg1"/>
                  </a:solidFill>
                </a:rPr>
                <a:t>Petluš</a:t>
              </a:r>
              <a:endParaRPr lang="sk-SK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sk-SK" dirty="0" smtClean="0">
                  <a:solidFill>
                    <a:schemeClr val="bg1"/>
                  </a:solidFill>
                </a:rPr>
                <a:t>Bc. Peter </a:t>
              </a:r>
              <a:r>
                <a:rPr lang="sk-SK" dirty="0" err="1" smtClean="0">
                  <a:solidFill>
                    <a:schemeClr val="bg1"/>
                  </a:solidFill>
                </a:rPr>
                <a:t>Hamar</a:t>
              </a:r>
              <a:endParaRPr lang="sk-SK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sk-SK" dirty="0" smtClean="0">
                  <a:solidFill>
                    <a:schemeClr val="bg1"/>
                  </a:solidFill>
                </a:rPr>
                <a:t>Bc. Róbert Sabol</a:t>
              </a:r>
            </a:p>
            <a:p>
              <a:pPr algn="ctr"/>
              <a:r>
                <a:rPr lang="sk-SK" dirty="0" smtClean="0">
                  <a:solidFill>
                    <a:schemeClr val="bg1"/>
                  </a:solidFill>
                </a:rPr>
                <a:t>Bc. Jakub </a:t>
              </a:r>
              <a:r>
                <a:rPr lang="sk-SK" dirty="0" err="1" smtClean="0">
                  <a:solidFill>
                    <a:schemeClr val="bg1"/>
                  </a:solidFill>
                </a:rPr>
                <a:t>Mercz</a:t>
              </a:r>
              <a:endParaRPr lang="sk-SK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sk-SK" dirty="0" smtClean="0">
                  <a:solidFill>
                    <a:schemeClr val="bg1"/>
                  </a:solidFill>
                </a:rPr>
                <a:t>Bc. Lukáš </a:t>
              </a:r>
              <a:r>
                <a:rPr lang="sk-SK" dirty="0" err="1" smtClean="0">
                  <a:solidFill>
                    <a:schemeClr val="bg1"/>
                  </a:solidFill>
                </a:rPr>
                <a:t>Sekerák</a:t>
              </a:r>
              <a:endParaRPr lang="sk-SK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sk-SK" dirty="0" smtClean="0">
                  <a:solidFill>
                    <a:schemeClr val="bg1"/>
                  </a:solidFill>
                  <a:latin typeface="Biondi" pitchFamily="2" charset="0"/>
                </a:rPr>
                <a:t>.  .  .</a:t>
              </a:r>
            </a:p>
            <a:p>
              <a:pPr algn="ctr"/>
              <a:r>
                <a:rPr lang="sk-SK" dirty="0">
                  <a:solidFill>
                    <a:schemeClr val="bg1"/>
                  </a:solidFill>
                </a:rPr>
                <a:t>http://labss2.fiit.stuba.sk/TeamProject/2013/team03is-si/</a:t>
              </a:r>
            </a:p>
            <a:p>
              <a:pPr algn="ctr"/>
              <a:endParaRPr lang="sk-SK" dirty="0">
                <a:solidFill>
                  <a:schemeClr val="bg1"/>
                </a:solidFill>
              </a:endParaRPr>
            </a:p>
          </p:txBody>
        </p:sp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491" y="3385457"/>
              <a:ext cx="650833" cy="9017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988" y="1609354"/>
              <a:ext cx="762000" cy="781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2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3381198"/>
              <a:ext cx="648072" cy="89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3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069" y="3375541"/>
              <a:ext cx="679161" cy="939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4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484" y="3381198"/>
              <a:ext cx="644563" cy="89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5" name="Picture 1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293" y="3375541"/>
              <a:ext cx="646392" cy="9017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6" name="Picture 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397" y="3381199"/>
              <a:ext cx="646750" cy="89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732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5 0.96574 L 0.00695 -0.06574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blený obdĺžnik 16"/>
          <p:cNvSpPr/>
          <p:nvPr/>
        </p:nvSpPr>
        <p:spPr>
          <a:xfrm>
            <a:off x="179512" y="5445224"/>
            <a:ext cx="8784976" cy="12241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/>
          </a:bodyPr>
          <a:lstStyle/>
          <a:p>
            <a:r>
              <a:rPr lang="sk-SK" sz="2300" dirty="0" smtClean="0"/>
              <a:t>informačno-zábavný systém pre spolucestujúcich v automobile</a:t>
            </a:r>
          </a:p>
          <a:p>
            <a:r>
              <a:rPr lang="sk-SK" sz="2300" dirty="0" smtClean="0"/>
              <a:t>vytvára </a:t>
            </a:r>
            <a:r>
              <a:rPr lang="sk-SK" sz="2300" i="1" dirty="0" smtClean="0"/>
              <a:t>rozšírenú realitu</a:t>
            </a:r>
            <a:r>
              <a:rPr lang="sk-SK" sz="2300" dirty="0" smtClean="0"/>
              <a:t> na bočnom skle</a:t>
            </a:r>
          </a:p>
          <a:p>
            <a:pPr marL="0" indent="0">
              <a:buNone/>
            </a:pPr>
            <a:endParaRPr lang="sk-SK" sz="2300" dirty="0" smtClean="0"/>
          </a:p>
          <a:p>
            <a:pPr marL="0" indent="0">
              <a:buNone/>
            </a:pPr>
            <a:endParaRPr lang="sk-SK" sz="2300" dirty="0" smtClean="0"/>
          </a:p>
          <a:p>
            <a:pPr marL="0" indent="0">
              <a:buNone/>
            </a:pPr>
            <a:endParaRPr lang="sk-SK" sz="23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380" y="1988840"/>
            <a:ext cx="2409825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Nadpis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sk-SK" dirty="0" smtClean="0">
                <a:solidFill>
                  <a:schemeClr val="bg1"/>
                </a:solidFill>
              </a:rPr>
              <a:t>Čo je </a:t>
            </a:r>
            <a:r>
              <a:rPr lang="sk-SK" dirty="0" err="1" smtClean="0">
                <a:solidFill>
                  <a:schemeClr val="bg1"/>
                </a:solidFill>
              </a:rPr>
              <a:t>Carlos</a:t>
            </a:r>
            <a:r>
              <a:rPr lang="sk-SK" dirty="0" smtClean="0">
                <a:solidFill>
                  <a:schemeClr val="bg1"/>
                </a:solidFill>
              </a:rPr>
              <a:t>?</a:t>
            </a:r>
            <a:endParaRPr lang="sk-SK" dirty="0">
              <a:solidFill>
                <a:schemeClr val="bg1"/>
              </a:solidFill>
            </a:endParaRPr>
          </a:p>
        </p:txBody>
      </p:sp>
      <p:sp>
        <p:nvSpPr>
          <p:cNvPr id="7" name="Plus 6"/>
          <p:cNvSpPr/>
          <p:nvPr/>
        </p:nvSpPr>
        <p:spPr>
          <a:xfrm>
            <a:off x="2599959" y="3543582"/>
            <a:ext cx="504056" cy="474198"/>
          </a:xfrm>
          <a:prstGeom prst="mathPlus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Ovál 12"/>
          <p:cNvSpPr/>
          <p:nvPr/>
        </p:nvSpPr>
        <p:spPr>
          <a:xfrm>
            <a:off x="1483835" y="4149080"/>
            <a:ext cx="2736304" cy="8810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 dirty="0" smtClean="0"/>
              <a:t>virtuálne prvky zobrazované projektorom na sklo</a:t>
            </a:r>
            <a:endParaRPr lang="sk-SK" sz="1600" dirty="0"/>
          </a:p>
        </p:txBody>
      </p:sp>
      <p:sp>
        <p:nvSpPr>
          <p:cNvPr id="15" name="Ovál 14"/>
          <p:cNvSpPr/>
          <p:nvPr/>
        </p:nvSpPr>
        <p:spPr>
          <a:xfrm>
            <a:off x="1475858" y="2541503"/>
            <a:ext cx="2737994" cy="8810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 dirty="0" smtClean="0"/>
              <a:t>reálne prostredie</a:t>
            </a:r>
            <a:endParaRPr lang="sk-SK" sz="1600" dirty="0"/>
          </a:p>
        </p:txBody>
      </p:sp>
      <p:sp>
        <p:nvSpPr>
          <p:cNvPr id="16" name="Výložka 15"/>
          <p:cNvSpPr/>
          <p:nvPr/>
        </p:nvSpPr>
        <p:spPr>
          <a:xfrm>
            <a:off x="4823554" y="3350686"/>
            <a:ext cx="720959" cy="85999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chemeClr val="tx1"/>
              </a:solidFill>
            </a:endParaRPr>
          </a:p>
        </p:txBody>
      </p:sp>
      <p:sp>
        <p:nvSpPr>
          <p:cNvPr id="18" name="BlokTextu 17"/>
          <p:cNvSpPr txBox="1"/>
          <p:nvPr/>
        </p:nvSpPr>
        <p:spPr>
          <a:xfrm>
            <a:off x="511727" y="5222086"/>
            <a:ext cx="1972041" cy="446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k-SK" sz="2300" dirty="0" err="1"/>
              <a:t>Carlos</a:t>
            </a:r>
            <a:r>
              <a:rPr lang="sk-SK" sz="2300" dirty="0"/>
              <a:t> </a:t>
            </a:r>
            <a:r>
              <a:rPr lang="sk-SK" sz="2300" dirty="0" smtClean="0"/>
              <a:t>využíva:</a:t>
            </a:r>
            <a:endParaRPr lang="sk-SK" sz="2300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72" y="5668362"/>
            <a:ext cx="234315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Plus 19"/>
          <p:cNvSpPr/>
          <p:nvPr/>
        </p:nvSpPr>
        <p:spPr>
          <a:xfrm>
            <a:off x="2844855" y="5877272"/>
            <a:ext cx="432048" cy="3600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903" y="5600092"/>
            <a:ext cx="10477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833" y="5483563"/>
            <a:ext cx="661787" cy="1038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Plus 27"/>
          <p:cNvSpPr/>
          <p:nvPr/>
        </p:nvSpPr>
        <p:spPr>
          <a:xfrm>
            <a:off x="4404893" y="5877272"/>
            <a:ext cx="432048" cy="3600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483563"/>
            <a:ext cx="1685925" cy="1095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Plus 29"/>
          <p:cNvSpPr/>
          <p:nvPr/>
        </p:nvSpPr>
        <p:spPr>
          <a:xfrm>
            <a:off x="6102356" y="5877272"/>
            <a:ext cx="432048" cy="3600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10135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  <p:bldP spid="13" grpId="0" animBg="1"/>
      <p:bldP spid="15" grpId="0" animBg="1"/>
      <p:bldP spid="16" grpId="0" animBg="1"/>
      <p:bldP spid="18" grpId="0" animBg="1"/>
      <p:bldP spid="20" grpId="0" animBg="1"/>
      <p:bldP spid="28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okTextu 3"/>
          <p:cNvSpPr txBox="1"/>
          <p:nvPr/>
        </p:nvSpPr>
        <p:spPr>
          <a:xfrm>
            <a:off x="467544" y="2891073"/>
            <a:ext cx="6028421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300" dirty="0" err="1" smtClean="0"/>
              <a:t>Carlos</a:t>
            </a:r>
            <a:r>
              <a:rPr lang="sk-SK" sz="2300" dirty="0" smtClean="0"/>
              <a:t> je:</a:t>
            </a:r>
          </a:p>
          <a:p>
            <a:pPr marL="457200" indent="-457200">
              <a:buFont typeface="+mj-lt"/>
              <a:buAutoNum type="arabicPeriod"/>
            </a:pPr>
            <a:r>
              <a:rPr lang="sk-SK" sz="2300" b="1" dirty="0" smtClean="0"/>
              <a:t>Informačný systém: </a:t>
            </a:r>
            <a:r>
              <a:rPr lang="sk-SK" sz="2300" dirty="0" smtClean="0"/>
              <a:t/>
            </a:r>
            <a:br>
              <a:rPr lang="sk-SK" sz="2300" dirty="0" smtClean="0"/>
            </a:br>
            <a:r>
              <a:rPr lang="sk-SK" sz="2300" i="1" dirty="0" smtClean="0"/>
              <a:t>turistický sprievodca</a:t>
            </a:r>
          </a:p>
          <a:p>
            <a:pPr marL="857250" lvl="1" indent="-457200"/>
            <a:r>
              <a:rPr lang="sk-SK" sz="1900" dirty="0" smtClean="0"/>
              <a:t>rozpoznávanie významných objektov v okolí</a:t>
            </a:r>
          </a:p>
          <a:p>
            <a:pPr marL="400050" lvl="1" indent="0">
              <a:buNone/>
            </a:pPr>
            <a:endParaRPr lang="sk-SK" sz="1900" dirty="0" smtClean="0"/>
          </a:p>
          <a:p>
            <a:pPr marL="400050" lvl="1" indent="0">
              <a:buNone/>
            </a:pPr>
            <a:endParaRPr lang="sk-SK" sz="1900" dirty="0" smtClean="0"/>
          </a:p>
          <a:p>
            <a:pPr marL="457200" indent="-457200">
              <a:buFont typeface="+mj-lt"/>
              <a:buAutoNum type="arabicPeriod"/>
            </a:pPr>
            <a:r>
              <a:rPr lang="sk-SK" sz="2300" b="1" dirty="0" smtClean="0"/>
              <a:t>Zábavný systém: </a:t>
            </a:r>
            <a:r>
              <a:rPr lang="sk-SK" sz="2300" dirty="0" smtClean="0"/>
              <a:t/>
            </a:r>
            <a:br>
              <a:rPr lang="sk-SK" sz="2300" dirty="0" smtClean="0"/>
            </a:br>
            <a:r>
              <a:rPr lang="sk-SK" sz="2300" i="1" dirty="0" smtClean="0"/>
              <a:t>hra „Lietadlo“</a:t>
            </a:r>
          </a:p>
          <a:p>
            <a:pPr marL="400050" lvl="1"/>
            <a:r>
              <a:rPr lang="sk-SK" sz="1900" dirty="0" smtClean="0"/>
              <a:t>udržanie lietadla nad horizontom</a:t>
            </a:r>
            <a:endParaRPr lang="sk-SK" sz="1900" dirty="0" smtClean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38761"/>
          </a:xfrm>
        </p:spPr>
        <p:txBody>
          <a:bodyPr>
            <a:normAutofit/>
          </a:bodyPr>
          <a:lstStyle/>
          <a:p>
            <a:r>
              <a:rPr lang="sk-SK" sz="2300" dirty="0" smtClean="0"/>
              <a:t>informačno-zábavný systém pre spolucestujúcich v automobile</a:t>
            </a:r>
          </a:p>
          <a:p>
            <a:r>
              <a:rPr lang="sk-SK" sz="2300" dirty="0" smtClean="0"/>
              <a:t>vytvára </a:t>
            </a:r>
            <a:r>
              <a:rPr lang="sk-SK" sz="2300" i="1" dirty="0" smtClean="0"/>
              <a:t>rozšírenú realitu</a:t>
            </a:r>
            <a:r>
              <a:rPr lang="sk-SK" sz="2300" dirty="0" smtClean="0"/>
              <a:t> na bočnom skle</a:t>
            </a:r>
          </a:p>
          <a:p>
            <a:endParaRPr lang="sk-SK" sz="2300" dirty="0"/>
          </a:p>
          <a:p>
            <a:pPr marL="0" indent="0">
              <a:buNone/>
            </a:pPr>
            <a:endParaRPr lang="sk-SK" sz="2300" dirty="0" smtClean="0"/>
          </a:p>
          <a:p>
            <a:pPr marL="0" indent="0">
              <a:buNone/>
            </a:pPr>
            <a:endParaRPr lang="sk-SK" sz="2300" dirty="0" smtClean="0"/>
          </a:p>
          <a:p>
            <a:pPr marL="0" indent="0">
              <a:buNone/>
            </a:pPr>
            <a:endParaRPr lang="sk-SK" sz="2300" dirty="0" smtClean="0"/>
          </a:p>
          <a:p>
            <a:pPr marL="0" indent="0">
              <a:buNone/>
            </a:pPr>
            <a:endParaRPr lang="sk-SK" sz="23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381" y="1988840"/>
            <a:ext cx="2409825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Nadpis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sk-SK" dirty="0" smtClean="0">
                <a:solidFill>
                  <a:schemeClr val="bg1"/>
                </a:solidFill>
              </a:rPr>
              <a:t>Čo je </a:t>
            </a:r>
            <a:r>
              <a:rPr lang="sk-SK" dirty="0" err="1" smtClean="0">
                <a:solidFill>
                  <a:schemeClr val="bg1"/>
                </a:solidFill>
              </a:rPr>
              <a:t>Carlos</a:t>
            </a:r>
            <a:r>
              <a:rPr lang="sk-SK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891073"/>
            <a:ext cx="1351690" cy="981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509120"/>
            <a:ext cx="1500467" cy="1029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1212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Patrik\Downloads\system overview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82" y="1162504"/>
            <a:ext cx="7608599" cy="570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Nadpis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sk-SK" dirty="0" smtClean="0">
                <a:solidFill>
                  <a:schemeClr val="bg1"/>
                </a:solidFill>
              </a:rPr>
              <a:t>Interakcia s mobilným telefónom</a:t>
            </a:r>
            <a:endParaRPr lang="sk-SK" dirty="0">
              <a:solidFill>
                <a:schemeClr val="bg1"/>
              </a:solidFill>
            </a:endParaRPr>
          </a:p>
        </p:txBody>
      </p:sp>
      <p:cxnSp>
        <p:nvCxnSpPr>
          <p:cNvPr id="7" name="Rovná spojnica 6"/>
          <p:cNvCxnSpPr/>
          <p:nvPr/>
        </p:nvCxnSpPr>
        <p:spPr>
          <a:xfrm>
            <a:off x="251518" y="4293096"/>
            <a:ext cx="8352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lokTextu 1"/>
          <p:cNvSpPr txBox="1"/>
          <p:nvPr/>
        </p:nvSpPr>
        <p:spPr>
          <a:xfrm>
            <a:off x="251518" y="4325147"/>
            <a:ext cx="8136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k-SK" dirty="0"/>
              <a:t>i</a:t>
            </a:r>
            <a:r>
              <a:rPr lang="sk-SK" dirty="0" smtClean="0"/>
              <a:t>nterakcia so systémom prostredníctvom mobilnej aplikácie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k-SK" dirty="0"/>
              <a:t>o</a:t>
            </a:r>
            <a:r>
              <a:rPr lang="sk-SK" dirty="0" smtClean="0"/>
              <a:t>vládanie pohybom alebo hlasom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k-SK" dirty="0" smtClean="0"/>
              <a:t>získavanie aktuálnej GPS polohy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827657" y="4325147"/>
            <a:ext cx="1548846" cy="247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7119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Patrik\Downloads\system over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1" y="1162142"/>
            <a:ext cx="7608001" cy="57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Nadpis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sk-SK" dirty="0" smtClean="0">
                <a:solidFill>
                  <a:schemeClr val="bg1"/>
                </a:solidFill>
              </a:rPr>
              <a:t>Monitorovanie okolia</a:t>
            </a:r>
            <a:endParaRPr lang="sk-SK" dirty="0">
              <a:solidFill>
                <a:schemeClr val="bg1"/>
              </a:solidFill>
            </a:endParaRPr>
          </a:p>
        </p:txBody>
      </p:sp>
      <p:cxnSp>
        <p:nvCxnSpPr>
          <p:cNvPr id="7" name="Rovná spojnica 6"/>
          <p:cNvCxnSpPr/>
          <p:nvPr/>
        </p:nvCxnSpPr>
        <p:spPr>
          <a:xfrm>
            <a:off x="251518" y="4293096"/>
            <a:ext cx="8352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lokTextu 1"/>
          <p:cNvSpPr txBox="1"/>
          <p:nvPr/>
        </p:nvSpPr>
        <p:spPr>
          <a:xfrm>
            <a:off x="251518" y="4325147"/>
            <a:ext cx="8136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k-SK" dirty="0" smtClean="0"/>
              <a:t>v pravidelných intervaloch sa z kamery získavajú</a:t>
            </a:r>
            <a:br>
              <a:rPr lang="sk-SK" dirty="0" smtClean="0"/>
            </a:br>
            <a:r>
              <a:rPr lang="sk-SK" dirty="0" smtClean="0"/>
              <a:t>aktuálne snímky okolia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095" y="4437112"/>
            <a:ext cx="2784351" cy="2050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96096" y="5456409"/>
            <a:ext cx="10477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Zahnutá šípka dolu 12"/>
          <p:cNvSpPr/>
          <p:nvPr/>
        </p:nvSpPr>
        <p:spPr>
          <a:xfrm>
            <a:off x="4319970" y="4800479"/>
            <a:ext cx="1980221" cy="66198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620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"/>
    </mc:Choice>
    <mc:Fallback>
      <p:transition spd="slow" advTm="7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C:\Users\Patrik\Downloads\system overview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2" y="1167145"/>
            <a:ext cx="7608000" cy="57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Nadpis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sk-SK" dirty="0" smtClean="0">
                <a:solidFill>
                  <a:schemeClr val="bg1"/>
                </a:solidFill>
              </a:rPr>
              <a:t>Objekty v našej blízkosti</a:t>
            </a:r>
            <a:endParaRPr lang="sk-SK" dirty="0">
              <a:solidFill>
                <a:schemeClr val="bg1"/>
              </a:solidFill>
            </a:endParaRPr>
          </a:p>
        </p:txBody>
      </p:sp>
      <p:cxnSp>
        <p:nvCxnSpPr>
          <p:cNvPr id="7" name="Rovná spojnica 6"/>
          <p:cNvCxnSpPr/>
          <p:nvPr/>
        </p:nvCxnSpPr>
        <p:spPr>
          <a:xfrm>
            <a:off x="251518" y="4293096"/>
            <a:ext cx="8352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lokTextu 1"/>
          <p:cNvSpPr txBox="1"/>
          <p:nvPr/>
        </p:nvSpPr>
        <p:spPr>
          <a:xfrm>
            <a:off x="251518" y="4325147"/>
            <a:ext cx="8136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k-SK" dirty="0"/>
              <a:t>n</a:t>
            </a:r>
            <a:r>
              <a:rPr lang="sk-SK" dirty="0" smtClean="0"/>
              <a:t>a základe aktuálnej GPS sa z lokálnej databázy</a:t>
            </a:r>
            <a:br>
              <a:rPr lang="sk-SK" dirty="0" smtClean="0"/>
            </a:br>
            <a:r>
              <a:rPr lang="sk-SK" dirty="0" smtClean="0"/>
              <a:t>získajú informácie o objektoch v našej blízkosti</a:t>
            </a:r>
          </a:p>
        </p:txBody>
      </p:sp>
      <p:pic>
        <p:nvPicPr>
          <p:cNvPr id="7171" name="Picture 3" descr="C:\Users\Patrik\Documents\TP\Project\CarlosAR_VW\data\objects\trenciansky_hrad\image-0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121" y="4971478"/>
            <a:ext cx="1991101" cy="144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Vývojový diagram: magnetický disk 2"/>
          <p:cNvSpPr/>
          <p:nvPr/>
        </p:nvSpPr>
        <p:spPr>
          <a:xfrm>
            <a:off x="5110336" y="4971478"/>
            <a:ext cx="720080" cy="93610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smtClean="0"/>
              <a:t>DB</a:t>
            </a:r>
            <a:endParaRPr lang="sk-SK" dirty="0"/>
          </a:p>
        </p:txBody>
      </p:sp>
      <p:sp>
        <p:nvSpPr>
          <p:cNvPr id="4" name="Zahnutá šípka dolu 3"/>
          <p:cNvSpPr/>
          <p:nvPr/>
        </p:nvSpPr>
        <p:spPr>
          <a:xfrm>
            <a:off x="5456042" y="4428351"/>
            <a:ext cx="1564230" cy="66198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4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"/>
    </mc:Choice>
    <mc:Fallback>
      <p:transition spd="slow" advTm="7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:\Users\Patrik\Downloads\system over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2" y="1167145"/>
            <a:ext cx="7608000" cy="57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Nadpis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sk-SK" dirty="0" smtClean="0">
                <a:solidFill>
                  <a:schemeClr val="bg1"/>
                </a:solidFill>
              </a:rPr>
              <a:t>Spracovanie snímky z okolia</a:t>
            </a:r>
            <a:endParaRPr lang="sk-SK" dirty="0">
              <a:solidFill>
                <a:schemeClr val="bg1"/>
              </a:solidFill>
            </a:endParaRPr>
          </a:p>
        </p:txBody>
      </p:sp>
      <p:cxnSp>
        <p:nvCxnSpPr>
          <p:cNvPr id="7" name="Rovná spojnica 6"/>
          <p:cNvCxnSpPr/>
          <p:nvPr/>
        </p:nvCxnSpPr>
        <p:spPr>
          <a:xfrm>
            <a:off x="251518" y="4293096"/>
            <a:ext cx="8352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lokTextu 1"/>
          <p:cNvSpPr txBox="1"/>
          <p:nvPr/>
        </p:nvSpPr>
        <p:spPr>
          <a:xfrm>
            <a:off x="251518" y="4325147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k-SK" dirty="0" smtClean="0"/>
              <a:t>detekcia a rozpoznanie objektov porovnaním objektov z databázy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0" y="5143756"/>
            <a:ext cx="4860044" cy="1270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140" y="5074857"/>
            <a:ext cx="4120860" cy="1373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BlokTextu 10"/>
          <p:cNvSpPr txBox="1"/>
          <p:nvPr/>
        </p:nvSpPr>
        <p:spPr>
          <a:xfrm>
            <a:off x="5024695" y="4325147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k-SK" dirty="0" smtClean="0"/>
              <a:t>detekcia horizontu</a:t>
            </a:r>
          </a:p>
        </p:txBody>
      </p:sp>
    </p:spTree>
    <p:extLst>
      <p:ext uri="{BB962C8B-B14F-4D97-AF65-F5344CB8AC3E}">
        <p14:creationId xmlns:p14="http://schemas.microsoft.com/office/powerpoint/2010/main" val="164342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"/>
    </mc:Choice>
    <mc:Fallback>
      <p:transition spd="slow" advTm="7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Patrik\Downloads\system overview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8" y="1168836"/>
            <a:ext cx="7608001" cy="57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Nadpis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sk-SK" sz="3800" dirty="0" smtClean="0">
                <a:solidFill>
                  <a:schemeClr val="bg1"/>
                </a:solidFill>
              </a:rPr>
              <a:t>Umiestnenie virtuálnych prvkov</a:t>
            </a:r>
            <a:br>
              <a:rPr lang="sk-SK" sz="3800" dirty="0" smtClean="0">
                <a:solidFill>
                  <a:schemeClr val="bg1"/>
                </a:solidFill>
              </a:rPr>
            </a:br>
            <a:r>
              <a:rPr lang="sk-SK" sz="3800" dirty="0" smtClean="0">
                <a:solidFill>
                  <a:schemeClr val="bg1"/>
                </a:solidFill>
              </a:rPr>
              <a:t>voči polohe hlavy spolujazdca</a:t>
            </a:r>
            <a:endParaRPr lang="sk-SK" sz="3800" dirty="0">
              <a:solidFill>
                <a:schemeClr val="bg1"/>
              </a:solidFill>
            </a:endParaRPr>
          </a:p>
        </p:txBody>
      </p:sp>
      <p:cxnSp>
        <p:nvCxnSpPr>
          <p:cNvPr id="7" name="Rovná spojnica 6"/>
          <p:cNvCxnSpPr/>
          <p:nvPr/>
        </p:nvCxnSpPr>
        <p:spPr>
          <a:xfrm>
            <a:off x="251518" y="4293096"/>
            <a:ext cx="8352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lokTextu 1"/>
          <p:cNvSpPr txBox="1"/>
          <p:nvPr/>
        </p:nvSpPr>
        <p:spPr>
          <a:xfrm>
            <a:off x="251518" y="4325147"/>
            <a:ext cx="8280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k-SK" dirty="0" smtClean="0"/>
              <a:t>posun virtuálnych prvkov čo </a:t>
            </a:r>
            <a:r>
              <a:rPr lang="sk-SK" dirty="0"/>
              <a:t>najpresnejšie </a:t>
            </a:r>
            <a:r>
              <a:rPr lang="sk-SK" dirty="0" smtClean="0"/>
              <a:t/>
            </a:r>
            <a:br>
              <a:rPr lang="sk-SK" dirty="0" smtClean="0"/>
            </a:br>
            <a:r>
              <a:rPr lang="sk-SK" dirty="0" smtClean="0"/>
              <a:t>voči aktuálnemu </a:t>
            </a:r>
            <a:r>
              <a:rPr lang="sk-SK" dirty="0"/>
              <a:t>pohľadu </a:t>
            </a:r>
            <a:r>
              <a:rPr lang="sk-SK" dirty="0" smtClean="0"/>
              <a:t>používateľa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k-SK" dirty="0" smtClean="0"/>
              <a:t>pomocou hĺbkovej a obrazovej informácie</a:t>
            </a:r>
            <a:br>
              <a:rPr lang="sk-SK" dirty="0" smtClean="0"/>
            </a:br>
            <a:r>
              <a:rPr lang="sk-SK" dirty="0" smtClean="0"/>
              <a:t>zo zariadenia </a:t>
            </a:r>
            <a:r>
              <a:rPr lang="sk-SK" dirty="0" err="1" smtClean="0"/>
              <a:t>Kinect</a:t>
            </a:r>
            <a:endParaRPr lang="sk-SK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607" y="4509120"/>
            <a:ext cx="3850512" cy="1952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63688" y="5486057"/>
            <a:ext cx="234315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bojsmerná vodorovná šípka 2"/>
          <p:cNvSpPr/>
          <p:nvPr/>
        </p:nvSpPr>
        <p:spPr>
          <a:xfrm>
            <a:off x="3779912" y="5751781"/>
            <a:ext cx="3801254" cy="27240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" name="Obojsmerná zvislá šípka 3"/>
          <p:cNvSpPr/>
          <p:nvPr/>
        </p:nvSpPr>
        <p:spPr>
          <a:xfrm rot="19096569">
            <a:off x="7293722" y="5018542"/>
            <a:ext cx="250087" cy="88221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23084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"/>
    </mc:Choice>
    <mc:Fallback>
      <p:transition spd="slow" advTm="7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Patrik\Downloads\system over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1" y="1180533"/>
            <a:ext cx="7608001" cy="57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Nadpis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sk-SK" dirty="0" smtClean="0">
                <a:solidFill>
                  <a:schemeClr val="bg1"/>
                </a:solidFill>
              </a:rPr>
              <a:t>Zobrazenie virtuálnych informácií</a:t>
            </a:r>
            <a:endParaRPr lang="sk-SK" dirty="0">
              <a:solidFill>
                <a:schemeClr val="bg1"/>
              </a:solidFill>
            </a:endParaRPr>
          </a:p>
        </p:txBody>
      </p:sp>
      <p:cxnSp>
        <p:nvCxnSpPr>
          <p:cNvPr id="7" name="Rovná spojnica 6"/>
          <p:cNvCxnSpPr/>
          <p:nvPr/>
        </p:nvCxnSpPr>
        <p:spPr>
          <a:xfrm>
            <a:off x="251518" y="4293096"/>
            <a:ext cx="8352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lokTextu 1"/>
          <p:cNvSpPr txBox="1"/>
          <p:nvPr/>
        </p:nvSpPr>
        <p:spPr>
          <a:xfrm>
            <a:off x="251518" y="4325147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k-SK" dirty="0"/>
              <a:t>z</a:t>
            </a:r>
            <a:r>
              <a:rPr lang="sk-SK" dirty="0" smtClean="0"/>
              <a:t>obrazenie všetkých informácií na sklo pomocou projektora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76" y="4797152"/>
            <a:ext cx="4896544" cy="1902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110" y="4890916"/>
            <a:ext cx="26622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450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"/>
    </mc:Choice>
    <mc:Fallback>
      <p:transition spd="slow" advTm="7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225</TotalTime>
  <Words>161</Words>
  <Application>Microsoft Office PowerPoint</Application>
  <PresentationFormat>Prezentácia na obrazovke (4:3)</PresentationFormat>
  <Paragraphs>68</Paragraphs>
  <Slides>10</Slides>
  <Notes>7</Notes>
  <HiddenSlides>0</HiddenSlides>
  <MMClips>0</MMClips>
  <ScaleCrop>false</ScaleCrop>
  <HeadingPairs>
    <vt:vector size="4" baseType="variant">
      <vt:variant>
        <vt:lpstr>Motív</vt:lpstr>
      </vt:variant>
      <vt:variant>
        <vt:i4>1</vt:i4>
      </vt:variant>
      <vt:variant>
        <vt:lpstr>Nadpisy snímok</vt:lpstr>
      </vt:variant>
      <vt:variant>
        <vt:i4>10</vt:i4>
      </vt:variant>
    </vt:vector>
  </HeadingPairs>
  <TitlesOfParts>
    <vt:vector size="11" baseType="lpstr">
      <vt:lpstr>Motív Office</vt:lpstr>
      <vt:lpstr>Carlos | Tím 3 </vt:lpstr>
      <vt:lpstr>Čo je Carlos?</vt:lpstr>
      <vt:lpstr>Čo je Carlos?</vt:lpstr>
      <vt:lpstr>Interakcia s mobilným telefónom</vt:lpstr>
      <vt:lpstr>Monitorovanie okolia</vt:lpstr>
      <vt:lpstr>Objekty v našej blízkosti</vt:lpstr>
      <vt:lpstr>Spracovanie snímky z okolia</vt:lpstr>
      <vt:lpstr>Umiestnenie virtuálnych prvkov voči polohe hlavy spolujazdca</vt:lpstr>
      <vt:lpstr>Zobrazenie virtuálnych informácií</vt:lpstr>
      <vt:lpstr>Prezentácia programu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Carlos |</dc:title>
  <dc:creator>Patrik</dc:creator>
  <cp:lastModifiedBy>Patrik</cp:lastModifiedBy>
  <cp:revision>23</cp:revision>
  <dcterms:created xsi:type="dcterms:W3CDTF">2014-05-30T15:20:50Z</dcterms:created>
  <dcterms:modified xsi:type="dcterms:W3CDTF">2014-05-30T19:05:52Z</dcterms:modified>
</cp:coreProperties>
</file>